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25"/>
  </p:notesMasterIdLst>
  <p:sldIdLst>
    <p:sldId id="263" r:id="rId2"/>
    <p:sldId id="257" r:id="rId3"/>
    <p:sldId id="262" r:id="rId4"/>
    <p:sldId id="258" r:id="rId5"/>
    <p:sldId id="259" r:id="rId6"/>
    <p:sldId id="260" r:id="rId7"/>
    <p:sldId id="264" r:id="rId8"/>
    <p:sldId id="268" r:id="rId9"/>
    <p:sldId id="269" r:id="rId10"/>
    <p:sldId id="270" r:id="rId11"/>
    <p:sldId id="271" r:id="rId12"/>
    <p:sldId id="272" r:id="rId13"/>
    <p:sldId id="273" r:id="rId14"/>
    <p:sldId id="274" r:id="rId15"/>
    <p:sldId id="275" r:id="rId16"/>
    <p:sldId id="276" r:id="rId17"/>
    <p:sldId id="261" r:id="rId18"/>
    <p:sldId id="278" r:id="rId19"/>
    <p:sldId id="265" r:id="rId20"/>
    <p:sldId id="281" r:id="rId21"/>
    <p:sldId id="282" r:id="rId22"/>
    <p:sldId id="277" r:id="rId23"/>
    <p:sldId id="266" r:id="rId24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62" autoAdjust="0"/>
    <p:restoredTop sz="94660"/>
  </p:normalViewPr>
  <p:slideViewPr>
    <p:cSldViewPr snapToGrid="0">
      <p:cViewPr varScale="1">
        <p:scale>
          <a:sx n="70" d="100"/>
          <a:sy n="70" d="100"/>
        </p:scale>
        <p:origin x="696" y="5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F5CB7A-82BC-4F3E-B492-FE6454C9C789}" type="datetimeFigureOut">
              <a:rPr lang="es-CO" smtClean="0"/>
              <a:t>15/11/2015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1ABD45-2EB1-4496-8BEC-4CA666D4313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8396952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1335FD2F-3414-4FC8-A776-D11581B13F4C}" type="datetimeFigureOut">
              <a:rPr lang="es-CO" smtClean="0"/>
              <a:t>15/11/2015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A4315598-D13C-41FD-BD18-68172010761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9294603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5FD2F-3414-4FC8-A776-D11581B13F4C}" type="datetimeFigureOut">
              <a:rPr lang="es-CO" smtClean="0"/>
              <a:t>15/11/2015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15598-D13C-41FD-BD18-68172010761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834272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1335FD2F-3414-4FC8-A776-D11581B13F4C}" type="datetimeFigureOut">
              <a:rPr lang="es-CO" smtClean="0"/>
              <a:t>15/11/2015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A4315598-D13C-41FD-BD18-68172010761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2455511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1335FD2F-3414-4FC8-A776-D11581B13F4C}" type="datetimeFigureOut">
              <a:rPr lang="es-CO" smtClean="0"/>
              <a:t>15/11/2015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A4315598-D13C-41FD-BD18-681720107616}" type="slidenum">
              <a:rPr lang="es-CO" smtClean="0"/>
              <a:t>‹Nº›</a:t>
            </a:fld>
            <a:endParaRPr lang="es-CO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853264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1335FD2F-3414-4FC8-A776-D11581B13F4C}" type="datetimeFigureOut">
              <a:rPr lang="es-CO" smtClean="0"/>
              <a:t>15/11/2015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A4315598-D13C-41FD-BD18-68172010761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8618552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5FD2F-3414-4FC8-A776-D11581B13F4C}" type="datetimeFigureOut">
              <a:rPr lang="es-CO" smtClean="0"/>
              <a:t>15/11/2015</a:t>
            </a:fld>
            <a:endParaRPr lang="es-C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15598-D13C-41FD-BD18-68172010761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5258208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5FD2F-3414-4FC8-A776-D11581B13F4C}" type="datetimeFigureOut">
              <a:rPr lang="es-CO" smtClean="0"/>
              <a:t>15/11/2015</a:t>
            </a:fld>
            <a:endParaRPr lang="es-C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15598-D13C-41FD-BD18-68172010761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7672839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5FD2F-3414-4FC8-A776-D11581B13F4C}" type="datetimeFigureOut">
              <a:rPr lang="es-CO" smtClean="0"/>
              <a:t>15/11/2015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15598-D13C-41FD-BD18-68172010761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6452315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1335FD2F-3414-4FC8-A776-D11581B13F4C}" type="datetimeFigureOut">
              <a:rPr lang="es-CO" smtClean="0"/>
              <a:t>15/11/2015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A4315598-D13C-41FD-BD18-68172010761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800783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5FD2F-3414-4FC8-A776-D11581B13F4C}" type="datetimeFigureOut">
              <a:rPr lang="es-CO" smtClean="0"/>
              <a:t>15/11/2015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15598-D13C-41FD-BD18-68172010761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2676027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1335FD2F-3414-4FC8-A776-D11581B13F4C}" type="datetimeFigureOut">
              <a:rPr lang="es-CO" smtClean="0"/>
              <a:t>15/11/2015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A4315598-D13C-41FD-BD18-68172010761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5978969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5FD2F-3414-4FC8-A776-D11581B13F4C}" type="datetimeFigureOut">
              <a:rPr lang="es-CO" smtClean="0"/>
              <a:t>15/11/2015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15598-D13C-41FD-BD18-68172010761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8962336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5FD2F-3414-4FC8-A776-D11581B13F4C}" type="datetimeFigureOut">
              <a:rPr lang="es-CO" smtClean="0"/>
              <a:t>15/11/2015</a:t>
            </a:fld>
            <a:endParaRPr lang="es-CO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15598-D13C-41FD-BD18-68172010761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2217677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5FD2F-3414-4FC8-A776-D11581B13F4C}" type="datetimeFigureOut">
              <a:rPr lang="es-CO" smtClean="0"/>
              <a:t>15/11/2015</a:t>
            </a:fld>
            <a:endParaRPr lang="es-C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15598-D13C-41FD-BD18-68172010761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6106812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5FD2F-3414-4FC8-A776-D11581B13F4C}" type="datetimeFigureOut">
              <a:rPr lang="es-CO" smtClean="0"/>
              <a:t>15/11/2015</a:t>
            </a:fld>
            <a:endParaRPr lang="es-CO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15598-D13C-41FD-BD18-68172010761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882481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5FD2F-3414-4FC8-A776-D11581B13F4C}" type="datetimeFigureOut">
              <a:rPr lang="es-CO" smtClean="0"/>
              <a:t>15/11/2015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15598-D13C-41FD-BD18-68172010761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48188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5FD2F-3414-4FC8-A776-D11581B13F4C}" type="datetimeFigureOut">
              <a:rPr lang="es-CO" smtClean="0"/>
              <a:t>15/11/2015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15598-D13C-41FD-BD18-68172010761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432575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35FD2F-3414-4FC8-A776-D11581B13F4C}" type="datetimeFigureOut">
              <a:rPr lang="es-CO" smtClean="0"/>
              <a:t>15/11/2015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315598-D13C-41FD-BD18-68172010761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22028817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175" y="0"/>
            <a:ext cx="12193588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3 Marcador de contenido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5553" y="6029325"/>
            <a:ext cx="3048000" cy="828675"/>
          </a:xfrm>
        </p:spPr>
      </p:pic>
      <p:sp>
        <p:nvSpPr>
          <p:cNvPr id="5" name="4 CuadroTexto"/>
          <p:cNvSpPr txBox="1"/>
          <p:nvPr/>
        </p:nvSpPr>
        <p:spPr>
          <a:xfrm>
            <a:off x="2633912" y="-1"/>
            <a:ext cx="6919414" cy="69865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800" dirty="0" smtClean="0">
                <a:solidFill>
                  <a:schemeClr val="bg1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anose="030F0702030302020204" pitchFamily="66" charset="0"/>
              </a:rPr>
              <a:t>Tema: </a:t>
            </a:r>
            <a:r>
              <a:rPr lang="es-CO" sz="2800" dirty="0" err="1" smtClean="0">
                <a:solidFill>
                  <a:schemeClr val="bg1"/>
                </a:solidFill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anose="030F0702030302020204" pitchFamily="66" charset="0"/>
              </a:rPr>
              <a:t>vpython</a:t>
            </a:r>
            <a:r>
              <a:rPr lang="es-CO" sz="2800" dirty="0" smtClean="0">
                <a:solidFill>
                  <a:schemeClr val="bg1"/>
                </a:solidFill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anose="030F0702030302020204" pitchFamily="66" charset="0"/>
              </a:rPr>
              <a:t> y la </a:t>
            </a:r>
            <a:r>
              <a:rPr lang="es-CO" sz="2800" dirty="0" err="1" smtClean="0">
                <a:solidFill>
                  <a:schemeClr val="bg1"/>
                </a:solidFill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anose="030F0702030302020204" pitchFamily="66" charset="0"/>
              </a:rPr>
              <a:t>fisica</a:t>
            </a:r>
            <a:r>
              <a:rPr lang="es-CO" sz="2800" dirty="0" smtClean="0">
                <a:solidFill>
                  <a:schemeClr val="bg1"/>
                </a:solidFill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anose="030F0702030302020204" pitchFamily="66" charset="0"/>
              </a:rPr>
              <a:t/>
            </a:r>
            <a:br>
              <a:rPr lang="es-CO" sz="2800" dirty="0" smtClean="0">
                <a:solidFill>
                  <a:schemeClr val="bg1"/>
                </a:solidFill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anose="030F0702030302020204" pitchFamily="66" charset="0"/>
              </a:rPr>
            </a:br>
            <a:r>
              <a:rPr lang="es-CO" sz="2800" dirty="0" smtClean="0">
                <a:solidFill>
                  <a:schemeClr val="bg1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anose="030F0702030302020204" pitchFamily="66" charset="0"/>
              </a:rPr>
              <a:t/>
            </a:r>
            <a:br>
              <a:rPr lang="es-CO" sz="2800" dirty="0" smtClean="0">
                <a:solidFill>
                  <a:schemeClr val="bg1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anose="030F0702030302020204" pitchFamily="66" charset="0"/>
              </a:rPr>
            </a:br>
            <a:r>
              <a:rPr lang="es-CO" sz="2800" dirty="0" smtClean="0">
                <a:solidFill>
                  <a:schemeClr val="bg1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anose="030F0702030302020204" pitchFamily="66" charset="0"/>
              </a:rPr>
              <a:t>Componente: </a:t>
            </a:r>
            <a:br>
              <a:rPr lang="es-CO" sz="2800" dirty="0" smtClean="0">
                <a:solidFill>
                  <a:schemeClr val="bg1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anose="030F0702030302020204" pitchFamily="66" charset="0"/>
              </a:rPr>
            </a:br>
            <a:r>
              <a:rPr lang="es-CO" sz="2800" dirty="0" smtClean="0">
                <a:solidFill>
                  <a:schemeClr val="bg1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anose="030F0702030302020204" pitchFamily="66" charset="0"/>
              </a:rPr>
              <a:t>Algoritmia y programación.</a:t>
            </a:r>
            <a:br>
              <a:rPr lang="es-CO" sz="2800" dirty="0" smtClean="0">
                <a:solidFill>
                  <a:schemeClr val="bg1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anose="030F0702030302020204" pitchFamily="66" charset="0"/>
              </a:rPr>
            </a:br>
            <a:r>
              <a:rPr lang="es-CO" sz="2800" dirty="0" smtClean="0">
                <a:solidFill>
                  <a:schemeClr val="bg1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anose="030F0702030302020204" pitchFamily="66" charset="0"/>
              </a:rPr>
              <a:t/>
            </a:r>
            <a:br>
              <a:rPr lang="es-CO" sz="2800" dirty="0" smtClean="0">
                <a:solidFill>
                  <a:schemeClr val="bg1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anose="030F0702030302020204" pitchFamily="66" charset="0"/>
              </a:rPr>
            </a:br>
            <a:r>
              <a:rPr lang="es-CO" sz="2800" dirty="0" smtClean="0">
                <a:solidFill>
                  <a:schemeClr val="bg1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anose="030F0702030302020204" pitchFamily="66" charset="0"/>
              </a:rPr>
              <a:t>Docente:</a:t>
            </a:r>
            <a:br>
              <a:rPr lang="es-CO" sz="2800" dirty="0" smtClean="0">
                <a:solidFill>
                  <a:schemeClr val="bg1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anose="030F0702030302020204" pitchFamily="66" charset="0"/>
              </a:rPr>
            </a:br>
            <a:r>
              <a:rPr lang="es-CO" sz="2800" dirty="0" smtClean="0">
                <a:solidFill>
                  <a:schemeClr val="bg1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anose="030F0702030302020204" pitchFamily="66" charset="0"/>
              </a:rPr>
              <a:t> </a:t>
            </a:r>
            <a:r>
              <a:rPr lang="es-CO" sz="2800" dirty="0" err="1" smtClean="0">
                <a:solidFill>
                  <a:schemeClr val="bg1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anose="030F0702030302020204" pitchFamily="66" charset="0"/>
              </a:rPr>
              <a:t>Hernan</a:t>
            </a:r>
            <a:r>
              <a:rPr lang="es-CO" sz="2800" dirty="0" smtClean="0">
                <a:solidFill>
                  <a:schemeClr val="bg1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anose="030F0702030302020204" pitchFamily="66" charset="0"/>
              </a:rPr>
              <a:t> </a:t>
            </a:r>
            <a:r>
              <a:rPr lang="es-CO" sz="2800" dirty="0" err="1" smtClean="0">
                <a:solidFill>
                  <a:schemeClr val="bg1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anose="030F0702030302020204" pitchFamily="66" charset="0"/>
              </a:rPr>
              <a:t>Pajaro</a:t>
            </a:r>
            <a:r>
              <a:rPr lang="es-CO" sz="2800" dirty="0" smtClean="0">
                <a:solidFill>
                  <a:schemeClr val="bg1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anose="030F0702030302020204" pitchFamily="66" charset="0"/>
              </a:rPr>
              <a:t>.</a:t>
            </a:r>
            <a:br>
              <a:rPr lang="es-CO" sz="2800" dirty="0" smtClean="0">
                <a:solidFill>
                  <a:schemeClr val="bg1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anose="030F0702030302020204" pitchFamily="66" charset="0"/>
              </a:rPr>
            </a:br>
            <a:r>
              <a:rPr lang="es-CO" sz="2800" dirty="0" smtClean="0">
                <a:solidFill>
                  <a:schemeClr val="bg1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anose="030F0702030302020204" pitchFamily="66" charset="0"/>
              </a:rPr>
              <a:t/>
            </a:r>
            <a:br>
              <a:rPr lang="es-CO" sz="2800" dirty="0" smtClean="0">
                <a:solidFill>
                  <a:schemeClr val="bg1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anose="030F0702030302020204" pitchFamily="66" charset="0"/>
              </a:rPr>
            </a:br>
            <a:r>
              <a:rPr lang="es-CO" sz="2800" dirty="0" smtClean="0">
                <a:solidFill>
                  <a:schemeClr val="bg1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anose="030F0702030302020204" pitchFamily="66" charset="0"/>
              </a:rPr>
              <a:t>Estudiantes: </a:t>
            </a:r>
          </a:p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s-CO" sz="2800" dirty="0" err="1" smtClean="0">
                <a:solidFill>
                  <a:schemeClr val="bg1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anose="030F0702030302020204" pitchFamily="66" charset="0"/>
              </a:rPr>
              <a:t>Andres</a:t>
            </a:r>
            <a:r>
              <a:rPr lang="es-CO" sz="2800" dirty="0" smtClean="0">
                <a:solidFill>
                  <a:schemeClr val="bg1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anose="030F0702030302020204" pitchFamily="66" charset="0"/>
              </a:rPr>
              <a:t> </a:t>
            </a:r>
            <a:r>
              <a:rPr lang="es-CO" sz="2800" dirty="0" err="1" smtClean="0">
                <a:solidFill>
                  <a:schemeClr val="bg1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anose="030F0702030302020204" pitchFamily="66" charset="0"/>
              </a:rPr>
              <a:t>Balseiro</a:t>
            </a:r>
            <a:endParaRPr lang="es-CO" sz="2800" dirty="0" smtClean="0">
              <a:solidFill>
                <a:schemeClr val="bg1"/>
              </a:solidFill>
              <a:effectLst>
                <a:glow rad="139700">
                  <a:schemeClr val="accent3">
                    <a:satMod val="175000"/>
                    <a:alpha val="40000"/>
                  </a:schemeClr>
                </a:glow>
              </a:effectLst>
              <a:latin typeface="Comic Sans MS" panose="030F0702030302020204" pitchFamily="66" charset="0"/>
            </a:endParaRPr>
          </a:p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s-CO" sz="2800" dirty="0" smtClean="0">
                <a:solidFill>
                  <a:schemeClr val="bg1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anose="030F0702030302020204" pitchFamily="66" charset="0"/>
              </a:rPr>
              <a:t> </a:t>
            </a:r>
            <a:r>
              <a:rPr lang="es-CO" sz="2800" dirty="0" err="1" smtClean="0">
                <a:solidFill>
                  <a:schemeClr val="bg1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anose="030F0702030302020204" pitchFamily="66" charset="0"/>
              </a:rPr>
              <a:t>Ramon</a:t>
            </a:r>
            <a:r>
              <a:rPr lang="es-CO" sz="2800" dirty="0" smtClean="0">
                <a:solidFill>
                  <a:schemeClr val="bg1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anose="030F0702030302020204" pitchFamily="66" charset="0"/>
              </a:rPr>
              <a:t> Rudas</a:t>
            </a:r>
          </a:p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s-CO" sz="2800" dirty="0" smtClean="0">
                <a:solidFill>
                  <a:schemeClr val="bg1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anose="030F0702030302020204" pitchFamily="66" charset="0"/>
              </a:rPr>
              <a:t>Wilmer Cantillo</a:t>
            </a:r>
            <a:br>
              <a:rPr lang="es-CO" sz="2800" dirty="0" smtClean="0">
                <a:solidFill>
                  <a:schemeClr val="bg1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anose="030F0702030302020204" pitchFamily="66" charset="0"/>
              </a:rPr>
            </a:br>
            <a:r>
              <a:rPr lang="es-CO" sz="2800" dirty="0" smtClean="0">
                <a:solidFill>
                  <a:schemeClr val="bg1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anose="030F0702030302020204" pitchFamily="66" charset="0"/>
              </a:rPr>
              <a:t/>
            </a:r>
            <a:br>
              <a:rPr lang="es-CO" sz="2800" dirty="0" smtClean="0">
                <a:solidFill>
                  <a:schemeClr val="bg1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anose="030F0702030302020204" pitchFamily="66" charset="0"/>
              </a:rPr>
            </a:br>
            <a:r>
              <a:rPr lang="es-CO" sz="2800" dirty="0" smtClean="0">
                <a:solidFill>
                  <a:schemeClr val="bg1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anose="030F0702030302020204" pitchFamily="66" charset="0"/>
              </a:rPr>
              <a:t>Programa: </a:t>
            </a:r>
            <a:br>
              <a:rPr lang="es-CO" sz="2800" dirty="0" smtClean="0">
                <a:solidFill>
                  <a:schemeClr val="bg1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anose="030F0702030302020204" pitchFamily="66" charset="0"/>
              </a:rPr>
            </a:br>
            <a:r>
              <a:rPr lang="es-CO" sz="2800" dirty="0" err="1" smtClean="0">
                <a:solidFill>
                  <a:schemeClr val="bg1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anose="030F0702030302020204" pitchFamily="66" charset="0"/>
              </a:rPr>
              <a:t>Ingenierias</a:t>
            </a:r>
            <a:r>
              <a:rPr lang="es-CO" sz="2800" dirty="0" smtClean="0">
                <a:solidFill>
                  <a:schemeClr val="bg1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anose="030F0702030302020204" pitchFamily="66" charset="0"/>
              </a:rPr>
              <a:t/>
            </a:r>
            <a:br>
              <a:rPr lang="es-CO" sz="2800" dirty="0" smtClean="0">
                <a:solidFill>
                  <a:schemeClr val="bg1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anose="030F0702030302020204" pitchFamily="66" charset="0"/>
              </a:rPr>
            </a:br>
            <a:r>
              <a:rPr lang="es-CO" sz="2800" dirty="0" smtClean="0">
                <a:solidFill>
                  <a:schemeClr val="bg1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anose="030F0702030302020204" pitchFamily="66" charset="0"/>
              </a:rPr>
              <a:t>II Semestre 2015</a:t>
            </a:r>
            <a:endParaRPr lang="es-CO" sz="2800" dirty="0">
              <a:solidFill>
                <a:schemeClr val="bg1"/>
              </a:solidFill>
              <a:effectLst>
                <a:glow rad="139700">
                  <a:schemeClr val="accent3">
                    <a:satMod val="175000"/>
                    <a:alpha val="40000"/>
                  </a:schemeClr>
                </a:glow>
              </a:effectLst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5719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350" y="3175"/>
            <a:ext cx="12199938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5800" y="255218"/>
            <a:ext cx="8610600" cy="1293028"/>
          </a:xfrm>
        </p:spPr>
        <p:txBody>
          <a:bodyPr/>
          <a:lstStyle/>
          <a:p>
            <a:pPr algn="l"/>
            <a:r>
              <a:rPr lang="es-CO" dirty="0" smtClean="0">
                <a:solidFill>
                  <a:schemeClr val="bg1"/>
                </a:solidFill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anose="030F0702030302020204" pitchFamily="66" charset="0"/>
              </a:rPr>
              <a:t>Base</a:t>
            </a:r>
            <a:r>
              <a:rPr lang="es-CO" dirty="0" smtClean="0">
                <a:solidFill>
                  <a:schemeClr val="bg1"/>
                </a:solidFill>
                <a:latin typeface="Comic Sans MS" panose="030F0702030302020204" pitchFamily="66" charset="0"/>
              </a:rPr>
              <a:t>:</a:t>
            </a:r>
            <a:endParaRPr lang="es-CO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09" r="2886" b="7372"/>
          <a:stretch/>
        </p:blipFill>
        <p:spPr>
          <a:xfrm>
            <a:off x="1132763" y="1405719"/>
            <a:ext cx="10276765" cy="5036023"/>
          </a:xfrm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6108" y="5911163"/>
            <a:ext cx="3048000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52128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350" y="3175"/>
            <a:ext cx="12199938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614" b="5102"/>
          <a:stretch/>
        </p:blipFill>
        <p:spPr>
          <a:xfrm>
            <a:off x="778714" y="1160202"/>
            <a:ext cx="10629810" cy="4629624"/>
          </a:xfrm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6108" y="5911163"/>
            <a:ext cx="3048000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21549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350" y="3175"/>
            <a:ext cx="12199938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5800" y="359128"/>
            <a:ext cx="8610600" cy="1293028"/>
          </a:xfrm>
        </p:spPr>
        <p:txBody>
          <a:bodyPr/>
          <a:lstStyle/>
          <a:p>
            <a:pPr algn="l"/>
            <a:r>
              <a:rPr lang="es-CO" dirty="0" smtClean="0">
                <a:solidFill>
                  <a:schemeClr val="bg1"/>
                </a:solidFill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anose="030F0702030302020204" pitchFamily="66" charset="0"/>
              </a:rPr>
              <a:t>Ruedas:</a:t>
            </a:r>
            <a:endParaRPr lang="es-CO" dirty="0">
              <a:solidFill>
                <a:schemeClr val="bg1"/>
              </a:solidFill>
              <a:effectLst>
                <a:glow rad="101600">
                  <a:schemeClr val="accent3">
                    <a:satMod val="175000"/>
                    <a:alpha val="40000"/>
                  </a:schemeClr>
                </a:glow>
              </a:effectLst>
              <a:latin typeface="Comic Sans MS" panose="030F0702030302020204" pitchFamily="66" charset="0"/>
            </a:endParaRPr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29" b="7175"/>
          <a:stretch/>
        </p:blipFill>
        <p:spPr>
          <a:xfrm>
            <a:off x="1050878" y="1433015"/>
            <a:ext cx="10235821" cy="4995081"/>
          </a:xfrm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6108" y="5911163"/>
            <a:ext cx="3048000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21457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350" y="3175"/>
            <a:ext cx="12199938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319" b="4971"/>
          <a:stretch/>
        </p:blipFill>
        <p:spPr>
          <a:xfrm>
            <a:off x="1023583" y="1282700"/>
            <a:ext cx="10522424" cy="4749610"/>
          </a:xfrm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6108" y="5911163"/>
            <a:ext cx="3048000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20907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350" y="3175"/>
            <a:ext cx="12199938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5800" y="400691"/>
            <a:ext cx="8610600" cy="1293028"/>
          </a:xfrm>
        </p:spPr>
        <p:txBody>
          <a:bodyPr/>
          <a:lstStyle/>
          <a:p>
            <a:pPr algn="l"/>
            <a:r>
              <a:rPr lang="es-CO" dirty="0" smtClean="0">
                <a:solidFill>
                  <a:schemeClr val="bg1"/>
                </a:solidFill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anose="030F0702030302020204" pitchFamily="66" charset="0"/>
              </a:rPr>
              <a:t>Detalles:</a:t>
            </a:r>
            <a:endParaRPr lang="es-CO" dirty="0">
              <a:solidFill>
                <a:schemeClr val="bg1"/>
              </a:solidFill>
              <a:effectLst>
                <a:glow rad="101600">
                  <a:schemeClr val="accent3">
                    <a:satMod val="175000"/>
                    <a:alpha val="40000"/>
                  </a:schemeClr>
                </a:glow>
              </a:effectLst>
              <a:latin typeface="Comic Sans MS" panose="030F0702030302020204" pitchFamily="66" charset="0"/>
            </a:endParaRPr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71" b="6355"/>
          <a:stretch/>
        </p:blipFill>
        <p:spPr>
          <a:xfrm>
            <a:off x="1146412" y="1446662"/>
            <a:ext cx="10112991" cy="4626591"/>
          </a:xfrm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6108" y="5911163"/>
            <a:ext cx="3048000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38072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350" y="3175"/>
            <a:ext cx="12199938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70" b="5865"/>
          <a:stretch/>
        </p:blipFill>
        <p:spPr>
          <a:xfrm>
            <a:off x="1528549" y="1310185"/>
            <a:ext cx="9676263" cy="4694829"/>
          </a:xfrm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6108" y="5911163"/>
            <a:ext cx="3048000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8464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350" y="3175"/>
            <a:ext cx="12199938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30323" y="204815"/>
            <a:ext cx="8610600" cy="1293028"/>
          </a:xfrm>
        </p:spPr>
        <p:txBody>
          <a:bodyPr/>
          <a:lstStyle/>
          <a:p>
            <a:pPr algn="l"/>
            <a:r>
              <a:rPr lang="es-CO" dirty="0" smtClean="0">
                <a:solidFill>
                  <a:schemeClr val="bg1"/>
                </a:solidFill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anose="030F0702030302020204" pitchFamily="66" charset="0"/>
              </a:rPr>
              <a:t>Cañón finalizado</a:t>
            </a:r>
            <a:endParaRPr lang="es-CO" dirty="0">
              <a:solidFill>
                <a:schemeClr val="bg1"/>
              </a:solidFill>
              <a:effectLst>
                <a:glow rad="101600">
                  <a:schemeClr val="accent3">
                    <a:satMod val="175000"/>
                    <a:alpha val="40000"/>
                  </a:schemeClr>
                </a:glow>
              </a:effectLst>
              <a:latin typeface="Comic Sans MS" panose="030F0702030302020204" pitchFamily="66" charset="0"/>
            </a:endParaRPr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76" b="5636"/>
          <a:stretch/>
        </p:blipFill>
        <p:spPr>
          <a:xfrm>
            <a:off x="716402" y="1296300"/>
            <a:ext cx="10508776" cy="4825100"/>
          </a:xfrm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6108" y="5911163"/>
            <a:ext cx="3048000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22846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175" y="3175"/>
            <a:ext cx="12193588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5800" y="452354"/>
            <a:ext cx="8610600" cy="1293028"/>
          </a:xfrm>
        </p:spPr>
        <p:txBody>
          <a:bodyPr/>
          <a:lstStyle/>
          <a:p>
            <a:pPr algn="l"/>
            <a:r>
              <a:rPr lang="es-CO" dirty="0" smtClean="0">
                <a:solidFill>
                  <a:schemeClr val="bg1"/>
                </a:solidFill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anose="030F0702030302020204" pitchFamily="66" charset="0"/>
              </a:rPr>
              <a:t>Formulas físicas utilizadas</a:t>
            </a:r>
            <a:endParaRPr lang="es-CO" dirty="0">
              <a:solidFill>
                <a:schemeClr val="bg1"/>
              </a:solidFill>
              <a:effectLst>
                <a:glow rad="101600">
                  <a:schemeClr val="accent3">
                    <a:satMod val="175000"/>
                    <a:alpha val="40000"/>
                  </a:schemeClr>
                </a:glow>
              </a:effectLst>
              <a:latin typeface="Comic Sans MS" panose="030F0702030302020204" pitchFamily="66" charset="0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/>
          <a:srcRect l="15224" t="36223" r="30732" b="31031"/>
          <a:stretch/>
        </p:blipFill>
        <p:spPr>
          <a:xfrm>
            <a:off x="1828802" y="2653048"/>
            <a:ext cx="7031864" cy="239547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7744" y="5801981"/>
            <a:ext cx="3048000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23554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350" y="3175"/>
            <a:ext cx="12199938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5800" y="483819"/>
            <a:ext cx="10695709" cy="1293028"/>
          </a:xfrm>
        </p:spPr>
        <p:txBody>
          <a:bodyPr/>
          <a:lstStyle/>
          <a:p>
            <a:pPr algn="l"/>
            <a:r>
              <a:rPr lang="es-CO" dirty="0" smtClean="0">
                <a:solidFill>
                  <a:schemeClr val="bg1"/>
                </a:solidFill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anose="030F0702030302020204" pitchFamily="66" charset="0"/>
              </a:rPr>
              <a:t>Movimiento:</a:t>
            </a:r>
            <a:endParaRPr lang="es-CO" dirty="0">
              <a:solidFill>
                <a:schemeClr val="bg1"/>
              </a:solidFill>
              <a:effectLst>
                <a:glow rad="101600">
                  <a:schemeClr val="accent3">
                    <a:satMod val="175000"/>
                    <a:alpha val="40000"/>
                  </a:schemeClr>
                </a:glow>
              </a:effectLst>
              <a:latin typeface="Comic Sans MS" panose="030F0702030302020204" pitchFamily="66" charset="0"/>
            </a:endParaRPr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205" b="6995"/>
          <a:stretch/>
        </p:blipFill>
        <p:spPr>
          <a:xfrm>
            <a:off x="742903" y="1682725"/>
            <a:ext cx="9717205" cy="4000744"/>
          </a:xfrm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6108" y="5911163"/>
            <a:ext cx="3048000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30351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350" y="3175"/>
            <a:ext cx="12199938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5800" y="455280"/>
            <a:ext cx="8610600" cy="1293028"/>
          </a:xfrm>
        </p:spPr>
        <p:txBody>
          <a:bodyPr/>
          <a:lstStyle/>
          <a:p>
            <a:pPr algn="l"/>
            <a:r>
              <a:rPr lang="es-CO" dirty="0" smtClean="0">
                <a:solidFill>
                  <a:schemeClr val="bg1"/>
                </a:solidFill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anose="030F0702030302020204" pitchFamily="66" charset="0"/>
              </a:rPr>
              <a:t>Errores presentados en la animación</a:t>
            </a:r>
            <a:endParaRPr lang="es-CO" dirty="0">
              <a:solidFill>
                <a:schemeClr val="bg1"/>
              </a:solidFill>
              <a:effectLst>
                <a:glow rad="101600">
                  <a:schemeClr val="accent3">
                    <a:satMod val="175000"/>
                    <a:alpha val="40000"/>
                  </a:schemeClr>
                </a:glow>
              </a:effectLst>
              <a:latin typeface="Comic Sans MS" panose="030F0702030302020204" pitchFamily="66" charset="0"/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CO" sz="3200" dirty="0" smtClean="0">
                <a:solidFill>
                  <a:schemeClr val="bg1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anose="030F0702030302020204" pitchFamily="66" charset="0"/>
              </a:rPr>
              <a:t>Diseño del cañón</a:t>
            </a:r>
          </a:p>
          <a:p>
            <a:r>
              <a:rPr lang="es-CO" sz="3200" dirty="0" smtClean="0">
                <a:solidFill>
                  <a:schemeClr val="bg1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anose="030F0702030302020204" pitchFamily="66" charset="0"/>
              </a:rPr>
              <a:t>Rotación del cañón</a:t>
            </a:r>
            <a:endParaRPr lang="es-CO" sz="3200" dirty="0">
              <a:solidFill>
                <a:schemeClr val="bg1"/>
              </a:solidFill>
              <a:effectLst>
                <a:glow rad="139700">
                  <a:schemeClr val="accent3">
                    <a:satMod val="175000"/>
                    <a:alpha val="40000"/>
                  </a:schemeClr>
                </a:glow>
              </a:effectLst>
              <a:latin typeface="Comic Sans MS" panose="030F0702030302020204" pitchFamily="66" charset="0"/>
            </a:endParaRP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6108" y="5911163"/>
            <a:ext cx="3048000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46493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175" y="3175"/>
            <a:ext cx="12193588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5800" y="687099"/>
            <a:ext cx="8610600" cy="1293028"/>
          </a:xfrm>
        </p:spPr>
        <p:txBody>
          <a:bodyPr/>
          <a:lstStyle/>
          <a:p>
            <a:pPr algn="l"/>
            <a:r>
              <a:rPr lang="es-CO" dirty="0" smtClean="0">
                <a:solidFill>
                  <a:schemeClr val="bg1"/>
                </a:solidFill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anose="030F0702030302020204" pitchFamily="66" charset="0"/>
              </a:rPr>
              <a:t>¿Que es </a:t>
            </a:r>
            <a:r>
              <a:rPr lang="es-CO" dirty="0" err="1" smtClean="0">
                <a:solidFill>
                  <a:schemeClr val="bg1"/>
                </a:solidFill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anose="030F0702030302020204" pitchFamily="66" charset="0"/>
              </a:rPr>
              <a:t>vpython</a:t>
            </a:r>
            <a:r>
              <a:rPr lang="es-CO" dirty="0">
                <a:solidFill>
                  <a:schemeClr val="bg1"/>
                </a:solidFill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anose="030F0702030302020204" pitchFamily="66" charset="0"/>
              </a:rPr>
              <a:t>?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83419" y="1894309"/>
            <a:ext cx="10820400" cy="40241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CO" sz="3200" dirty="0" smtClean="0">
                <a:solidFill>
                  <a:schemeClr val="bg1"/>
                </a:solidFill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anose="030F0702030302020204" pitchFamily="66" charset="0"/>
              </a:rPr>
              <a:t>Es una extensión del lenguaje de programación Python que trae un modulo de gráficos en 3D llamado “visual”, el cual nos ofrece poder realizar animaciones, fue creado por </a:t>
            </a:r>
            <a:r>
              <a:rPr lang="es-CO" sz="3200" dirty="0">
                <a:solidFill>
                  <a:schemeClr val="bg1"/>
                </a:solidFill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anose="030F0702030302020204" pitchFamily="66" charset="0"/>
              </a:rPr>
              <a:t>David </a:t>
            </a:r>
            <a:r>
              <a:rPr lang="es-CO" sz="3200" dirty="0" err="1" smtClean="0">
                <a:solidFill>
                  <a:schemeClr val="bg1"/>
                </a:solidFill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anose="030F0702030302020204" pitchFamily="66" charset="0"/>
              </a:rPr>
              <a:t>Scherer</a:t>
            </a:r>
            <a:r>
              <a:rPr lang="es-CO" sz="3200" dirty="0" smtClean="0">
                <a:solidFill>
                  <a:schemeClr val="bg1"/>
                </a:solidFill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anose="030F0702030302020204" pitchFamily="66" charset="0"/>
              </a:rPr>
              <a:t> en el 2000.</a:t>
            </a:r>
            <a:endParaRPr lang="es-CO" sz="3200" dirty="0">
              <a:solidFill>
                <a:schemeClr val="bg1"/>
              </a:solidFill>
              <a:effectLst>
                <a:glow rad="101600">
                  <a:schemeClr val="accent3">
                    <a:satMod val="175000"/>
                    <a:alpha val="40000"/>
                  </a:schemeClr>
                </a:glow>
              </a:effectLst>
              <a:latin typeface="Comic Sans MS" panose="030F0702030302020204" pitchFamily="66" charset="0"/>
            </a:endParaRP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8813" y="5883868"/>
            <a:ext cx="3048000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72359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350" y="3175"/>
            <a:ext cx="12199938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Marcador de contenido 3"/>
          <p:cNvPicPr>
            <a:picLocks/>
          </p:cNvPicPr>
          <p:nvPr/>
        </p:nvPicPr>
        <p:blipFill rotWithShape="1">
          <a:blip r:embed="rId3"/>
          <a:srcRect l="20209" t="14702" r="17783" b="18763"/>
          <a:stretch/>
        </p:blipFill>
        <p:spPr bwMode="auto">
          <a:xfrm>
            <a:off x="2758212" y="1952625"/>
            <a:ext cx="6670813" cy="402431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CuadroTexto 5"/>
          <p:cNvSpPr txBox="1"/>
          <p:nvPr/>
        </p:nvSpPr>
        <p:spPr>
          <a:xfrm>
            <a:off x="4374237" y="744925"/>
            <a:ext cx="34387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4000" dirty="0" smtClean="0">
                <a:solidFill>
                  <a:schemeClr val="bg1"/>
                </a:solidFill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anose="030F0702030302020204" pitchFamily="66" charset="0"/>
              </a:rPr>
              <a:t>Primer diseño</a:t>
            </a:r>
            <a:endParaRPr lang="es-CO" sz="4000" dirty="0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6108" y="5911163"/>
            <a:ext cx="3048000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564028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350" y="3175"/>
            <a:ext cx="12199938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Marcador de contenido 3" descr="https://fbcdn-sphotos-e-a.akamaihd.net/hphotos-ak-xpa1/v/t35.0-12/12227930_1097083093655965_1442766765_o.jpg?oh=f1e0982621bbf8098a008fe77c5cbabd&amp;oe=56467A3B&amp;__gda__=1447515114_70d7fa1155088e5539a2cfe7c5c1df97"/>
          <p:cNvPicPr>
            <a:picLocks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46" t="21314" r="18050" b="18085"/>
          <a:stretch/>
        </p:blipFill>
        <p:spPr bwMode="auto">
          <a:xfrm>
            <a:off x="2794477" y="2193925"/>
            <a:ext cx="6603046" cy="4024313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CuadroTexto 5"/>
          <p:cNvSpPr txBox="1"/>
          <p:nvPr/>
        </p:nvSpPr>
        <p:spPr>
          <a:xfrm>
            <a:off x="3860800" y="843549"/>
            <a:ext cx="39372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4000" dirty="0" smtClean="0">
                <a:solidFill>
                  <a:schemeClr val="bg1"/>
                </a:solidFill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anose="030F0702030302020204" pitchFamily="66" charset="0"/>
              </a:rPr>
              <a:t>Segundo Diseño</a:t>
            </a:r>
            <a:endParaRPr lang="es-CO" sz="4000" dirty="0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6108" y="5911163"/>
            <a:ext cx="3048000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213357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350" y="3175"/>
            <a:ext cx="12199938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5800" y="463037"/>
            <a:ext cx="8610600" cy="1293028"/>
          </a:xfrm>
        </p:spPr>
        <p:txBody>
          <a:bodyPr/>
          <a:lstStyle/>
          <a:p>
            <a:pPr algn="l"/>
            <a:r>
              <a:rPr lang="es-CO" dirty="0" smtClean="0">
                <a:solidFill>
                  <a:schemeClr val="bg1"/>
                </a:solidFill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anose="030F0702030302020204" pitchFamily="66" charset="0"/>
              </a:rPr>
              <a:t>Rotación:</a:t>
            </a:r>
            <a:endParaRPr lang="es-CO" dirty="0">
              <a:solidFill>
                <a:schemeClr val="bg1"/>
              </a:solidFill>
              <a:effectLst>
                <a:glow rad="101600">
                  <a:schemeClr val="accent3">
                    <a:satMod val="175000"/>
                    <a:alpha val="40000"/>
                  </a:schemeClr>
                </a:glow>
              </a:effectLst>
              <a:latin typeface="Comic Sans MS" panose="030F0702030302020204" pitchFamily="66" charset="0"/>
            </a:endParaRPr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53" t="6493" r="17620" b="7368"/>
          <a:stretch/>
        </p:blipFill>
        <p:spPr>
          <a:xfrm>
            <a:off x="586854" y="1433015"/>
            <a:ext cx="9143999" cy="4817659"/>
          </a:xfrm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6108" y="5911163"/>
            <a:ext cx="3048000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470616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350" y="3175"/>
            <a:ext cx="12199938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ángulo 3"/>
          <p:cNvSpPr/>
          <p:nvPr/>
        </p:nvSpPr>
        <p:spPr>
          <a:xfrm>
            <a:off x="4803822" y="2967335"/>
            <a:ext cx="258436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dirty="0">
                <a:ln w="0"/>
                <a:solidFill>
                  <a:schemeClr val="bg1"/>
                </a:solidFill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  <a:reflection blurRad="6350" stA="53000" endA="300" endPos="35500" dir="5400000" sy="-90000" algn="bl" rotWithShape="0"/>
                </a:effectLst>
                <a:latin typeface="Comic Sans MS" panose="030F0702030302020204" pitchFamily="66" charset="0"/>
              </a:rPr>
              <a:t>G</a:t>
            </a:r>
            <a:r>
              <a:rPr lang="es-ES" sz="5400" b="0" cap="none" spc="0" dirty="0" smtClean="0">
                <a:ln w="0"/>
                <a:solidFill>
                  <a:schemeClr val="bg1"/>
                </a:solidFill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  <a:reflection blurRad="6350" stA="53000" endA="300" endPos="35500" dir="5400000" sy="-90000" algn="bl" rotWithShape="0"/>
                </a:effectLst>
                <a:latin typeface="Comic Sans MS" panose="030F0702030302020204" pitchFamily="66" charset="0"/>
              </a:rPr>
              <a:t>racias</a:t>
            </a:r>
            <a:endParaRPr lang="es-ES" sz="5400" b="0" cap="none" spc="0" dirty="0">
              <a:ln w="0"/>
              <a:solidFill>
                <a:schemeClr val="bg1"/>
              </a:solidFill>
              <a:effectLst>
                <a:glow rad="101600">
                  <a:schemeClr val="accent3">
                    <a:satMod val="175000"/>
                    <a:alpha val="40000"/>
                  </a:schemeClr>
                </a:glow>
                <a:reflection blurRad="6350" stA="53000" endA="300" endPos="35500" dir="5400000" sy="-90000" algn="bl" rotWithShape="0"/>
              </a:effectLst>
              <a:latin typeface="Comic Sans MS" panose="030F0702030302020204" pitchFamily="66" charset="0"/>
            </a:endParaRP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6108" y="5911163"/>
            <a:ext cx="3048000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292503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175" y="3175"/>
            <a:ext cx="12193588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5800" y="339370"/>
            <a:ext cx="8610600" cy="1293028"/>
          </a:xfrm>
        </p:spPr>
        <p:txBody>
          <a:bodyPr/>
          <a:lstStyle/>
          <a:p>
            <a:pPr algn="l"/>
            <a:r>
              <a:rPr lang="es-CO" dirty="0" smtClean="0">
                <a:solidFill>
                  <a:schemeClr val="bg1"/>
                </a:solidFill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anose="030F0702030302020204" pitchFamily="66" charset="0"/>
              </a:rPr>
              <a:t>objetivo</a:t>
            </a:r>
            <a:endParaRPr lang="es-CO" dirty="0">
              <a:solidFill>
                <a:schemeClr val="bg1"/>
              </a:solidFill>
              <a:effectLst>
                <a:glow rad="101600">
                  <a:schemeClr val="accent3">
                    <a:satMod val="175000"/>
                    <a:alpha val="40000"/>
                  </a:schemeClr>
                </a:glow>
              </a:effectLst>
              <a:latin typeface="Comic Sans MS" panose="030F0702030302020204" pitchFamily="66" charset="0"/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83419" y="1553115"/>
            <a:ext cx="10820400" cy="40241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CO" sz="3200" dirty="0">
                <a:solidFill>
                  <a:schemeClr val="bg1"/>
                </a:solidFill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anose="030F0702030302020204" pitchFamily="66" charset="0"/>
              </a:rPr>
              <a:t>Hacer </a:t>
            </a:r>
            <a:r>
              <a:rPr lang="es-CO" sz="3200" dirty="0" smtClean="0">
                <a:solidFill>
                  <a:schemeClr val="bg1"/>
                </a:solidFill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anose="030F0702030302020204" pitchFamily="66" charset="0"/>
              </a:rPr>
              <a:t>un </a:t>
            </a:r>
            <a:r>
              <a:rPr lang="es-CO" sz="3200" dirty="0">
                <a:solidFill>
                  <a:schemeClr val="bg1"/>
                </a:solidFill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anose="030F0702030302020204" pitchFamily="66" charset="0"/>
              </a:rPr>
              <a:t>respectivo código que permita la simulación del </a:t>
            </a:r>
            <a:r>
              <a:rPr lang="es-CO" sz="3200" b="1" dirty="0">
                <a:solidFill>
                  <a:schemeClr val="bg1"/>
                </a:solidFill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anose="030F0702030302020204" pitchFamily="66" charset="0"/>
              </a:rPr>
              <a:t>movimiento parabólico</a:t>
            </a:r>
            <a:r>
              <a:rPr lang="es-CO" sz="3200" dirty="0">
                <a:solidFill>
                  <a:schemeClr val="bg1"/>
                </a:solidFill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anose="030F0702030302020204" pitchFamily="66" charset="0"/>
              </a:rPr>
              <a:t> utilizando como medio </a:t>
            </a:r>
            <a:r>
              <a:rPr lang="es-CO" sz="3200" dirty="0" err="1" smtClean="0">
                <a:solidFill>
                  <a:schemeClr val="bg1"/>
                </a:solidFill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anose="030F0702030302020204" pitchFamily="66" charset="0"/>
              </a:rPr>
              <a:t>VPython</a:t>
            </a:r>
            <a:r>
              <a:rPr lang="es-CO" sz="3200" dirty="0" smtClean="0">
                <a:solidFill>
                  <a:schemeClr val="bg1"/>
                </a:solidFill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anose="030F0702030302020204" pitchFamily="66" charset="0"/>
              </a:rPr>
              <a:t> </a:t>
            </a:r>
            <a:r>
              <a:rPr lang="es-CO" sz="3200" dirty="0">
                <a:solidFill>
                  <a:schemeClr val="bg1"/>
                </a:solidFill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anose="030F0702030302020204" pitchFamily="66" charset="0"/>
              </a:rPr>
              <a:t>para que de manera directa nos permita desarrollar conocimientos en cuanto a la planificación y </a:t>
            </a:r>
            <a:r>
              <a:rPr lang="es-CO" sz="3200" dirty="0" smtClean="0">
                <a:solidFill>
                  <a:schemeClr val="bg1"/>
                </a:solidFill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anose="030F0702030302020204" pitchFamily="66" charset="0"/>
              </a:rPr>
              <a:t>diseño de animaciones 3D</a:t>
            </a:r>
            <a:endParaRPr lang="es-CO" sz="3200" dirty="0">
              <a:solidFill>
                <a:schemeClr val="bg1"/>
              </a:solidFill>
              <a:effectLst>
                <a:glow rad="101600">
                  <a:schemeClr val="accent3">
                    <a:satMod val="175000"/>
                    <a:alpha val="40000"/>
                  </a:schemeClr>
                </a:glow>
              </a:effectLst>
              <a:latin typeface="Comic Sans MS" panose="030F0702030302020204" pitchFamily="66" charset="0"/>
            </a:endParaRP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5983" y="5733742"/>
            <a:ext cx="3048000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01259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175" y="3175"/>
            <a:ext cx="12193588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5800" y="506795"/>
            <a:ext cx="8610600" cy="1293028"/>
          </a:xfrm>
        </p:spPr>
        <p:txBody>
          <a:bodyPr/>
          <a:lstStyle/>
          <a:p>
            <a:pPr algn="l"/>
            <a:r>
              <a:rPr lang="es-CO" dirty="0" err="1" smtClean="0">
                <a:solidFill>
                  <a:schemeClr val="bg1"/>
                </a:solidFill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anose="030F0702030302020204" pitchFamily="66" charset="0"/>
              </a:rPr>
              <a:t>Vpython</a:t>
            </a:r>
            <a:r>
              <a:rPr lang="es-CO" dirty="0" smtClean="0">
                <a:solidFill>
                  <a:schemeClr val="bg1"/>
                </a:solidFill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anose="030F0702030302020204" pitchFamily="66" charset="0"/>
              </a:rPr>
              <a:t> y la física</a:t>
            </a:r>
            <a:endParaRPr lang="es-CO" dirty="0">
              <a:solidFill>
                <a:schemeClr val="bg1"/>
              </a:solidFill>
              <a:effectLst>
                <a:glow rad="101600">
                  <a:schemeClr val="accent3">
                    <a:satMod val="175000"/>
                    <a:alpha val="40000"/>
                  </a:schemeClr>
                </a:glow>
              </a:effectLst>
              <a:latin typeface="Comic Sans MS" panose="030F0702030302020204" pitchFamily="66" charset="0"/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s-CO" sz="3200" dirty="0" smtClean="0">
                <a:solidFill>
                  <a:schemeClr val="bg1"/>
                </a:solidFill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anose="030F0702030302020204" pitchFamily="66" charset="0"/>
              </a:rPr>
              <a:t>La física utiliza a visual Python ( </a:t>
            </a:r>
            <a:r>
              <a:rPr lang="es-CO" sz="3200" dirty="0" err="1" smtClean="0">
                <a:solidFill>
                  <a:schemeClr val="bg1"/>
                </a:solidFill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anose="030F0702030302020204" pitchFamily="66" charset="0"/>
              </a:rPr>
              <a:t>vpython</a:t>
            </a:r>
            <a:r>
              <a:rPr lang="es-CO" sz="3200" dirty="0" smtClean="0">
                <a:solidFill>
                  <a:schemeClr val="bg1"/>
                </a:solidFill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anose="030F0702030302020204" pitchFamily="66" charset="0"/>
              </a:rPr>
              <a:t> ) de una forma, que busca demostrar por medio de códigos de programación la animación de fenómenos físicos y, así la física sea mas lúdica y demostrativa.</a:t>
            </a:r>
            <a:endParaRPr lang="es-CO" sz="3200" dirty="0">
              <a:solidFill>
                <a:schemeClr val="bg1"/>
              </a:solidFill>
              <a:effectLst>
                <a:glow rad="101600">
                  <a:schemeClr val="accent3">
                    <a:satMod val="175000"/>
                    <a:alpha val="40000"/>
                  </a:schemeClr>
                </a:glow>
              </a:effectLst>
              <a:latin typeface="Comic Sans MS" panose="030F0702030302020204" pitchFamily="66" charset="0"/>
            </a:endParaRPr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7869" y="5883868"/>
            <a:ext cx="3048000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67401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175" y="3175"/>
            <a:ext cx="12193588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5800" y="365128"/>
            <a:ext cx="8610600" cy="1293028"/>
          </a:xfrm>
        </p:spPr>
        <p:txBody>
          <a:bodyPr/>
          <a:lstStyle/>
          <a:p>
            <a:pPr algn="l"/>
            <a:r>
              <a:rPr lang="es-CO" dirty="0" smtClean="0">
                <a:solidFill>
                  <a:schemeClr val="bg1"/>
                </a:solidFill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anose="030F0702030302020204" pitchFamily="66" charset="0"/>
              </a:rPr>
              <a:t>¿Que es movimiento parabólico?</a:t>
            </a:r>
            <a:endParaRPr lang="es-CO" dirty="0">
              <a:solidFill>
                <a:schemeClr val="bg1"/>
              </a:solidFill>
              <a:effectLst>
                <a:glow rad="101600">
                  <a:schemeClr val="accent3">
                    <a:satMod val="175000"/>
                    <a:alpha val="40000"/>
                  </a:schemeClr>
                </a:glow>
              </a:effectLst>
              <a:latin typeface="Comic Sans MS" panose="030F0702030302020204" pitchFamily="66" charset="0"/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s-CO" sz="3200" dirty="0">
                <a:solidFill>
                  <a:schemeClr val="bg1"/>
                </a:solidFill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anose="030F0702030302020204" pitchFamily="66" charset="0"/>
              </a:rPr>
              <a:t>Se denomina movimiento parabólico al realizado por un objeto cuya trayectoria describe una </a:t>
            </a:r>
            <a:r>
              <a:rPr lang="es-CO" sz="3200" dirty="0" smtClean="0">
                <a:solidFill>
                  <a:schemeClr val="bg1"/>
                </a:solidFill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anose="030F0702030302020204" pitchFamily="66" charset="0"/>
              </a:rPr>
              <a:t>parábola.</a:t>
            </a:r>
            <a:endParaRPr lang="es-CO" sz="3200" dirty="0">
              <a:solidFill>
                <a:schemeClr val="bg1"/>
              </a:solidFill>
              <a:effectLst>
                <a:glow rad="101600">
                  <a:schemeClr val="accent3">
                    <a:satMod val="175000"/>
                    <a:alpha val="40000"/>
                  </a:schemeClr>
                </a:glow>
              </a:effectLst>
              <a:latin typeface="Comic Sans MS" panose="030F0702030302020204" pitchFamily="66" charset="0"/>
            </a:endParaRPr>
          </a:p>
        </p:txBody>
      </p:sp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8484" y="3295696"/>
            <a:ext cx="4467225" cy="21431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6926" y="5924811"/>
            <a:ext cx="3048000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35054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175" y="3175"/>
            <a:ext cx="12193588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72153" y="608480"/>
            <a:ext cx="8610600" cy="1293028"/>
          </a:xfrm>
        </p:spPr>
        <p:txBody>
          <a:bodyPr/>
          <a:lstStyle/>
          <a:p>
            <a:pPr algn="l"/>
            <a:r>
              <a:rPr lang="es-CO" dirty="0" smtClean="0">
                <a:solidFill>
                  <a:schemeClr val="bg1"/>
                </a:solidFill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anose="030F0702030302020204" pitchFamily="66" charset="0"/>
              </a:rPr>
              <a:t>Conocimientos aplicados</a:t>
            </a:r>
            <a:endParaRPr lang="es-CO" dirty="0">
              <a:solidFill>
                <a:schemeClr val="bg1"/>
              </a:solidFill>
              <a:effectLst>
                <a:glow rad="101600">
                  <a:schemeClr val="accent3">
                    <a:satMod val="175000"/>
                    <a:alpha val="40000"/>
                  </a:schemeClr>
                </a:glow>
              </a:effectLst>
              <a:latin typeface="Comic Sans MS" panose="030F0702030302020204" pitchFamily="66" charset="0"/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s-CO" sz="3200" dirty="0" smtClean="0">
                <a:solidFill>
                  <a:schemeClr val="bg1"/>
                </a:solidFill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anose="030F0702030302020204" pitchFamily="66" charset="0"/>
              </a:rPr>
              <a:t>En la elaboración de este proyecto se colocaron a prueba los distintos conocimiento en física y programación que al unirlos nos dio como resultado la animación de un movimiento parabólico.</a:t>
            </a:r>
            <a:endParaRPr lang="es-CO" sz="3200" dirty="0">
              <a:solidFill>
                <a:schemeClr val="bg1"/>
              </a:solidFill>
              <a:effectLst>
                <a:glow rad="101600">
                  <a:schemeClr val="accent3">
                    <a:satMod val="175000"/>
                    <a:alpha val="40000"/>
                  </a:schemeClr>
                </a:glow>
              </a:effectLst>
              <a:latin typeface="Comic Sans MS" panose="030F0702030302020204" pitchFamily="66" charset="0"/>
            </a:endParaRPr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7869" y="5897516"/>
            <a:ext cx="3048000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45999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9938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5800" y="571190"/>
            <a:ext cx="8610600" cy="1293028"/>
          </a:xfrm>
        </p:spPr>
        <p:txBody>
          <a:bodyPr/>
          <a:lstStyle/>
          <a:p>
            <a:pPr algn="l"/>
            <a:r>
              <a:rPr lang="es-CO" dirty="0" smtClean="0">
                <a:solidFill>
                  <a:schemeClr val="bg1"/>
                </a:solidFill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anose="030F0702030302020204" pitchFamily="66" charset="0"/>
              </a:rPr>
              <a:t>Elaboración del algoritmo</a:t>
            </a:r>
            <a:endParaRPr lang="es-CO" dirty="0">
              <a:solidFill>
                <a:schemeClr val="bg1"/>
              </a:solidFill>
              <a:effectLst>
                <a:glow rad="101600">
                  <a:schemeClr val="accent3">
                    <a:satMod val="175000"/>
                    <a:alpha val="40000"/>
                  </a:schemeClr>
                </a:glow>
              </a:effectLst>
              <a:latin typeface="Comic Sans MS" panose="030F0702030302020204" pitchFamily="66" charset="0"/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CO" sz="3200" dirty="0" smtClean="0">
                <a:solidFill>
                  <a:schemeClr val="bg1"/>
                </a:solidFill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anose="030F0702030302020204" pitchFamily="66" charset="0"/>
              </a:rPr>
              <a:t>Cañón</a:t>
            </a:r>
          </a:p>
          <a:p>
            <a:r>
              <a:rPr lang="es-CO" sz="3200" dirty="0" smtClean="0">
                <a:solidFill>
                  <a:schemeClr val="bg1"/>
                </a:solidFill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anose="030F0702030302020204" pitchFamily="66" charset="0"/>
              </a:rPr>
              <a:t>Base</a:t>
            </a:r>
          </a:p>
          <a:p>
            <a:r>
              <a:rPr lang="es-CO" sz="3200" dirty="0" smtClean="0">
                <a:solidFill>
                  <a:schemeClr val="bg1"/>
                </a:solidFill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anose="030F0702030302020204" pitchFamily="66" charset="0"/>
              </a:rPr>
              <a:t>Ruedas</a:t>
            </a:r>
          </a:p>
          <a:p>
            <a:r>
              <a:rPr lang="es-CO" sz="3200" dirty="0" smtClean="0">
                <a:solidFill>
                  <a:schemeClr val="bg1"/>
                </a:solidFill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anose="030F0702030302020204" pitchFamily="66" charset="0"/>
              </a:rPr>
              <a:t>Detalles</a:t>
            </a:r>
          </a:p>
          <a:p>
            <a:r>
              <a:rPr lang="es-CO" sz="3200" dirty="0" smtClean="0">
                <a:solidFill>
                  <a:schemeClr val="bg1"/>
                </a:solidFill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anose="030F0702030302020204" pitchFamily="66" charset="0"/>
              </a:rPr>
              <a:t>rotación</a:t>
            </a:r>
          </a:p>
          <a:p>
            <a:r>
              <a:rPr lang="es-CO" sz="3200" dirty="0" smtClean="0">
                <a:solidFill>
                  <a:schemeClr val="bg1"/>
                </a:solidFill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anose="030F0702030302020204" pitchFamily="66" charset="0"/>
              </a:rPr>
              <a:t>Movimiento parabólica</a:t>
            </a:r>
            <a:endParaRPr lang="es-CO" sz="3200" dirty="0">
              <a:solidFill>
                <a:schemeClr val="bg1"/>
              </a:solidFill>
              <a:effectLst>
                <a:glow rad="101600">
                  <a:schemeClr val="accent3">
                    <a:satMod val="175000"/>
                    <a:alpha val="40000"/>
                  </a:schemeClr>
                </a:glow>
              </a:effectLst>
              <a:latin typeface="Comic Sans MS" panose="030F0702030302020204" pitchFamily="66" charset="0"/>
            </a:endParaRP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6108" y="5911163"/>
            <a:ext cx="3048000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37367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350" y="3175"/>
            <a:ext cx="12199938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5800" y="400691"/>
            <a:ext cx="8610600" cy="1293028"/>
          </a:xfrm>
        </p:spPr>
        <p:txBody>
          <a:bodyPr/>
          <a:lstStyle/>
          <a:p>
            <a:pPr algn="l"/>
            <a:r>
              <a:rPr lang="es-CO" dirty="0" smtClean="0">
                <a:solidFill>
                  <a:schemeClr val="bg1"/>
                </a:solidFill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anose="030F0702030302020204" pitchFamily="66" charset="0"/>
              </a:rPr>
              <a:t>Cañón:</a:t>
            </a:r>
            <a:endParaRPr lang="es-CO" dirty="0">
              <a:solidFill>
                <a:schemeClr val="bg1"/>
              </a:solidFill>
              <a:effectLst>
                <a:glow rad="101600">
                  <a:schemeClr val="accent3">
                    <a:satMod val="175000"/>
                    <a:alpha val="40000"/>
                  </a:schemeClr>
                </a:glow>
              </a:effectLst>
              <a:latin typeface="Comic Sans MS" panose="030F0702030302020204" pitchFamily="66" charset="0"/>
            </a:endParaRPr>
          </a:p>
        </p:txBody>
      </p:sp>
      <p:pic>
        <p:nvPicPr>
          <p:cNvPr id="6" name="Marcador de contenido 5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25" b="29223"/>
          <a:stretch/>
        </p:blipFill>
        <p:spPr>
          <a:xfrm>
            <a:off x="900752" y="1337481"/>
            <a:ext cx="10331355" cy="495413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6108" y="5911163"/>
            <a:ext cx="3048000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05073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350" y="3175"/>
            <a:ext cx="12199938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56" t="6649" r="3594" b="11300"/>
          <a:stretch/>
        </p:blipFill>
        <p:spPr>
          <a:xfrm>
            <a:off x="1260968" y="698500"/>
            <a:ext cx="9445590" cy="497136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6108" y="5911163"/>
            <a:ext cx="3048000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23605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Estela de condensación">
  <a:themeElements>
    <a:clrScheme name="Estela de condensación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Estela de condensación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tela de condensación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TM04033937[[fn=Estela de condensación]]</Template>
  <TotalTime>1190</TotalTime>
  <Words>222</Words>
  <Application>Microsoft Office PowerPoint</Application>
  <PresentationFormat>Panorámica</PresentationFormat>
  <Paragraphs>35</Paragraphs>
  <Slides>23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23</vt:i4>
      </vt:variant>
    </vt:vector>
  </HeadingPairs>
  <TitlesOfParts>
    <vt:vector size="29" baseType="lpstr">
      <vt:lpstr>Arial</vt:lpstr>
      <vt:lpstr>Calibri</vt:lpstr>
      <vt:lpstr>Century Gothic</vt:lpstr>
      <vt:lpstr>Comic Sans MS</vt:lpstr>
      <vt:lpstr>Wingdings</vt:lpstr>
      <vt:lpstr>Estela de condensación</vt:lpstr>
      <vt:lpstr>Presentación de PowerPoint</vt:lpstr>
      <vt:lpstr>¿Que es vpython?</vt:lpstr>
      <vt:lpstr>objetivo</vt:lpstr>
      <vt:lpstr>Vpython y la física</vt:lpstr>
      <vt:lpstr>¿Que es movimiento parabólico?</vt:lpstr>
      <vt:lpstr>Conocimientos aplicados</vt:lpstr>
      <vt:lpstr>Elaboración del algoritmo</vt:lpstr>
      <vt:lpstr>Cañón:</vt:lpstr>
      <vt:lpstr>Presentación de PowerPoint</vt:lpstr>
      <vt:lpstr>Base:</vt:lpstr>
      <vt:lpstr>Presentación de PowerPoint</vt:lpstr>
      <vt:lpstr>Ruedas:</vt:lpstr>
      <vt:lpstr>Presentación de PowerPoint</vt:lpstr>
      <vt:lpstr>Detalles:</vt:lpstr>
      <vt:lpstr>Presentación de PowerPoint</vt:lpstr>
      <vt:lpstr>Cañón finalizado</vt:lpstr>
      <vt:lpstr>Formulas físicas utilizadas</vt:lpstr>
      <vt:lpstr>Movimiento:</vt:lpstr>
      <vt:lpstr>Errores presentados en la animación</vt:lpstr>
      <vt:lpstr>Presentación de PowerPoint</vt:lpstr>
      <vt:lpstr>Presentación de PowerPoint</vt:lpstr>
      <vt:lpstr>Rotación:</vt:lpstr>
      <vt:lpstr>Presentación de PowerPoint</vt:lpstr>
    </vt:vector>
  </TitlesOfParts>
  <Company>Hewlett-Packard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lipens 07</dc:creator>
  <cp:lastModifiedBy>wilmer cantillo</cp:lastModifiedBy>
  <cp:revision>28</cp:revision>
  <dcterms:created xsi:type="dcterms:W3CDTF">2015-11-13T02:29:40Z</dcterms:created>
  <dcterms:modified xsi:type="dcterms:W3CDTF">2015-11-15T20:47:20Z</dcterms:modified>
</cp:coreProperties>
</file>